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97" r:id="rId3"/>
    <p:sldId id="300" r:id="rId4"/>
    <p:sldId id="325" r:id="rId5"/>
    <p:sldId id="326" r:id="rId6"/>
    <p:sldId id="317" r:id="rId7"/>
    <p:sldId id="323" r:id="rId8"/>
    <p:sldId id="324" r:id="rId9"/>
    <p:sldId id="321" r:id="rId10"/>
    <p:sldId id="319" r:id="rId11"/>
    <p:sldId id="322" r:id="rId12"/>
    <p:sldId id="320" r:id="rId13"/>
    <p:sldId id="327" r:id="rId14"/>
    <p:sldId id="328" r:id="rId15"/>
    <p:sldId id="285" r:id="rId16"/>
    <p:sldId id="259" r:id="rId17"/>
    <p:sldId id="263" r:id="rId18"/>
    <p:sldId id="301" r:id="rId19"/>
    <p:sldId id="302" r:id="rId20"/>
    <p:sldId id="303" r:id="rId21"/>
    <p:sldId id="304" r:id="rId22"/>
    <p:sldId id="295" r:id="rId23"/>
    <p:sldId id="309" r:id="rId24"/>
    <p:sldId id="310" r:id="rId25"/>
    <p:sldId id="311" r:id="rId26"/>
    <p:sldId id="294" r:id="rId27"/>
    <p:sldId id="312" r:id="rId28"/>
    <p:sldId id="313" r:id="rId29"/>
    <p:sldId id="316" r:id="rId30"/>
    <p:sldId id="314" r:id="rId31"/>
    <p:sldId id="266" r:id="rId32"/>
    <p:sldId id="291" r:id="rId33"/>
    <p:sldId id="284" r:id="rId34"/>
    <p:sldId id="273" r:id="rId35"/>
    <p:sldId id="275" r:id="rId36"/>
    <p:sldId id="296" r:id="rId37"/>
    <p:sldId id="272" r:id="rId38"/>
    <p:sldId id="305" r:id="rId39"/>
    <p:sldId id="331" r:id="rId40"/>
    <p:sldId id="329" r:id="rId41"/>
    <p:sldId id="330" r:id="rId42"/>
    <p:sldId id="306" r:id="rId43"/>
    <p:sldId id="307" r:id="rId44"/>
    <p:sldId id="308" r:id="rId45"/>
    <p:sldId id="298" r:id="rId46"/>
    <p:sldId id="289" r:id="rId47"/>
    <p:sldId id="277" r:id="rId48"/>
    <p:sldId id="299" r:id="rId49"/>
    <p:sldId id="274" r:id="rId50"/>
    <p:sldId id="293" r:id="rId51"/>
    <p:sldId id="276" r:id="rId52"/>
    <p:sldId id="261" r:id="rId53"/>
    <p:sldId id="265" r:id="rId54"/>
    <p:sldId id="315" r:id="rId55"/>
    <p:sldId id="287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5"/>
    <p:restoredTop sz="94639"/>
  </p:normalViewPr>
  <p:slideViewPr>
    <p:cSldViewPr snapToGrid="0" snapToObjects="1">
      <p:cViewPr varScale="1">
        <p:scale>
          <a:sx n="120" d="100"/>
          <a:sy n="120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6F603-5E09-D146-96EC-CABD48307EA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147A-F0FA-994F-B592-478B024C5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0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/pdf/1412.6572.pdf (2015)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8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3158-8E03-D743-BF3E-A4F99E53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7F2E-B03F-324E-AC63-AFBF4B5C0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ED2-45B0-844F-A3C7-8C31939A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84FC-6A2D-7648-8294-F2DB8072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0820-2EE5-5043-A4B1-067D6D9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1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399F-AB12-124E-BD38-9CABE118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4BC10-EEC2-AC4F-A453-4C0AA74D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2136-3531-4841-A269-7745ABF5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B787-408A-FB43-8499-0E9C2A8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01EF-0951-F340-9F9E-C160D432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AD7F-35A2-2347-A5C8-BC6B1A5C1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192B-D94A-4842-AEAA-79A21A6A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80F-B388-904F-8DD3-6F39E24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478B-DDD3-0344-BF0D-CABE143C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8D81-6E73-1C48-A4F6-7A9C33F4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102-5914-4B48-8710-1091ECD2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4365-755B-6245-BBC5-AF693766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F70A-6BCB-AB49-866B-9C34C84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54FD-27E6-1F4E-95D9-913198CD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54DE-234F-FF46-8F0F-FAB1CBD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3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16D-8C12-7447-948C-E95A3D4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983D-C991-8543-A9C9-D72623F6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6ED1-6A2A-8846-9524-08381A1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5651-8B31-D24A-8629-65EEF7A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616D-4DB6-1A41-994C-1693A3BE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9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689-4DB8-8C43-A2CB-316218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76BF-17C3-0E4B-A1F6-0F296E9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76C9-74A4-7B4B-BD21-A4B1AB4C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957F-7838-BA48-BF43-F1413787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9466-891A-F247-B92E-0C94E2FF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77C2-BD9E-2E46-8913-A201BEB4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AD9D-778B-5A49-AFC4-0271C37C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05B-2A4D-5A40-B680-EA4BA9ACB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EE8A7-577A-6641-843A-BC66F0C8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7464-9A02-B546-B50C-27E576DF1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FC595-94EB-CC44-81F6-13218689D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2306-6B3E-B44D-ABED-5563B22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F845-F9FE-F340-AF4B-AE43C4AC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7964-051A-D346-8476-AD92620E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7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A98D-96DB-5542-A185-FBD258C7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A018-B256-5346-920A-B4440EC2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7273-198F-774F-8406-D75F44A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75A93-E743-784C-908B-3C16E985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3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2843-A7BA-7043-9295-4B6B533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A6A-0E22-BE46-BFA7-04A9B9DF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E722-F687-7C46-A19A-49EA584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69B2-EC4E-8B49-AC6D-CC3ED2F8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A69-2CD9-764F-AC2B-111F058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A523-652C-9843-8AF9-2C1DFBCE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9E29-4363-B14F-A676-CC5851E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D6E-90EA-0B4D-8EE9-C22EBC6A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29D9-33D7-B649-9E95-348A2CC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4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06D2-EBCF-604C-BD34-E9EF43F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6AF96-D84E-C24A-A2BA-E7545DF14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358-26FD-4946-AE5D-F5BE2885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14-8861-9344-B724-4692203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9390-FF5C-1E41-8974-E6B44208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B5DE-1217-DC40-8926-839D015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B34D0-92FA-7948-AFB1-87085C2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7A60-D503-2947-92E7-B834989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2557-C1FF-694A-8A82-81AB6CB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AE9-EB93-2542-8B91-EE1F7F8DF490}" type="datetimeFigureOut">
              <a:rPr lang="de-DE" smtClean="0"/>
              <a:t>18.07.18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0210-A6C9-F843-94EE-32D362279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E6FE-C71A-DC4C-81A2-978BD219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mbedded.com/design/prototyping-and-development/4024929/An-introduction-to-model-check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7.08945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CdJ4oae8f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5599-C434-E743-978E-D7C1AE1B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RL-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71EB-9D8D-C442-BCC0-7C45EA7E5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73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8808" cy="4351338"/>
          </a:xfrm>
        </p:spPr>
        <p:txBody>
          <a:bodyPr/>
          <a:lstStyle/>
          <a:p>
            <a:r>
              <a:rPr lang="en-US" dirty="0"/>
              <a:t>Testing does not suffice</a:t>
            </a:r>
          </a:p>
          <a:p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r>
              <a:rPr lang="de-DE" dirty="0"/>
              <a:t>Who </a:t>
            </a:r>
            <a:r>
              <a:rPr lang="de-DE" dirty="0" err="1"/>
              <a:t>said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034" y="2648712"/>
            <a:ext cx="3156966" cy="42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AD57-0B9F-3A4C-A49B-D11C088D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8F4A-ACC3-E94C-B368-3C2FA247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E589E7-61E8-2548-B727-7A1D48D3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Formal Verification </a:t>
            </a:r>
            <a:r>
              <a:rPr lang="en-US" b="1" dirty="0"/>
              <a:t>in general </a:t>
            </a:r>
            <a:r>
              <a:rPr lang="en-US" dirty="0"/>
              <a:t>is hard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A7CF1F-FF90-AB48-B65E-46D1E57CF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Undecidable to be exact…</a:t>
            </a:r>
          </a:p>
          <a:p>
            <a:r>
              <a:rPr lang="en-US" dirty="0"/>
              <a:t>We can only verify a “subset” of problems</a:t>
            </a:r>
          </a:p>
        </p:txBody>
      </p:sp>
    </p:spTree>
    <p:extLst>
      <p:ext uri="{BB962C8B-B14F-4D97-AF65-F5344CB8AC3E}">
        <p14:creationId xmlns:p14="http://schemas.microsoft.com/office/powerpoint/2010/main" val="422659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5EE1-BCA0-334C-8A08-19179188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want to combine Formal Verification and Reinforcement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8E6DC-A022-B148-9835-072FDF531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2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8B7AB-B24A-844A-B158-DFDBDEAE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2C2E-0E9C-ED43-96EE-66AA530D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Verification can only provide a safe policy</a:t>
            </a:r>
          </a:p>
          <a:p>
            <a:r>
              <a:rPr lang="en-US" dirty="0"/>
              <a:t>RL can provide an optimal policy which might not be safe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Combine these to get an optimal &amp; provable safe policy?</a:t>
            </a:r>
          </a:p>
        </p:txBody>
      </p:sp>
    </p:spTree>
    <p:extLst>
      <p:ext uri="{BB962C8B-B14F-4D97-AF65-F5344CB8AC3E}">
        <p14:creationId xmlns:p14="http://schemas.microsoft.com/office/powerpoint/2010/main" val="18116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DAC4-4706-4247-91A0-C3B5125C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//Why Formal Verification?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EC4E-553E-3648-94DD-3233EFA2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Safety</a:t>
            </a:r>
          </a:p>
          <a:p>
            <a:pPr lvl="1"/>
            <a:r>
              <a:rPr lang="en-US" dirty="0">
                <a:sym typeface="Wingdings" pitchFamily="2" charset="2"/>
              </a:rPr>
              <a:t>Ensure that learning does not cause harm</a:t>
            </a:r>
          </a:p>
          <a:p>
            <a:pPr lvl="1"/>
            <a:r>
              <a:rPr lang="en-US" dirty="0" err="1"/>
              <a:t>esting</a:t>
            </a:r>
            <a:r>
              <a:rPr lang="en-US" dirty="0"/>
              <a:t> does not suffice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Safety</a:t>
            </a:r>
          </a:p>
          <a:p>
            <a:pPr lvl="1"/>
            <a:r>
              <a:rPr lang="en-US" dirty="0"/>
              <a:t>Bugs can be prevented</a:t>
            </a:r>
          </a:p>
          <a:p>
            <a:pPr lvl="1"/>
            <a:r>
              <a:rPr lang="en-US" dirty="0">
                <a:sym typeface="Wingdings" pitchFamily="2" charset="2"/>
              </a:rPr>
              <a:t>Ensure that a (learned) policy ”works”</a:t>
            </a:r>
          </a:p>
          <a:p>
            <a:pPr lvl="1"/>
            <a:r>
              <a:rPr lang="en-US" dirty="0"/>
              <a:t>Already standard in many areas! (aviation)</a:t>
            </a:r>
          </a:p>
          <a:p>
            <a:r>
              <a:rPr lang="en-US" dirty="0"/>
              <a:t>Faster learning:</a:t>
            </a:r>
          </a:p>
          <a:p>
            <a:pPr lvl="1"/>
            <a:r>
              <a:rPr lang="en-US" dirty="0"/>
              <a:t>During learning, unsafe policies are explored</a:t>
            </a:r>
          </a:p>
          <a:p>
            <a:pPr lvl="1"/>
            <a:r>
              <a:rPr lang="en-US" dirty="0"/>
              <a:t>poor initial performance </a:t>
            </a:r>
            <a:r>
              <a:rPr lang="en-US" dirty="0">
                <a:sym typeface="Wingdings" pitchFamily="2" charset="2"/>
              </a:rPr>
              <a:t> faster learning</a:t>
            </a:r>
          </a:p>
          <a:p>
            <a:pPr lvl="1"/>
            <a:r>
              <a:rPr lang="en-US" dirty="0">
                <a:sym typeface="Wingdings" pitchFamily="2" charset="2"/>
              </a:rPr>
              <a:t>Exploit domain knowledge</a:t>
            </a:r>
          </a:p>
          <a:p>
            <a:r>
              <a:rPr lang="en-US" dirty="0">
                <a:sym typeface="Wingdings" pitchFamily="2" charset="2"/>
              </a:rPr>
              <a:t>“Sanity Checks”, Increase confident in method</a:t>
            </a:r>
          </a:p>
          <a:p>
            <a:pPr lvl="1"/>
            <a:r>
              <a:rPr lang="en-US" dirty="0">
                <a:sym typeface="Wingdings" pitchFamily="2" charset="2"/>
              </a:rPr>
              <a:t>Ensure reachability</a:t>
            </a:r>
          </a:p>
          <a:p>
            <a:pPr lvl="1"/>
            <a:r>
              <a:rPr lang="en-US" dirty="0">
                <a:sym typeface="Wingdings" pitchFamily="2" charset="2"/>
              </a:rPr>
              <a:t>Ensure we work with a valid model!</a:t>
            </a:r>
          </a:p>
          <a:p>
            <a:r>
              <a:rPr lang="en-US" dirty="0">
                <a:sym typeface="Wingdings" pitchFamily="2" charset="2"/>
              </a:rPr>
              <a:t>Cost Reduction</a:t>
            </a:r>
          </a:p>
          <a:p>
            <a:pPr lvl="1"/>
            <a:r>
              <a:rPr lang="en-US" dirty="0">
                <a:sym typeface="Wingdings" pitchFamily="2" charset="2"/>
              </a:rPr>
              <a:t>Find out about bugs early and be in a better position to fix them</a:t>
            </a:r>
          </a:p>
          <a:p>
            <a:r>
              <a:rPr lang="de-DE" dirty="0" err="1"/>
              <a:t>Organizational</a:t>
            </a:r>
            <a:r>
              <a:rPr lang="de-DE" dirty="0"/>
              <a:t> </a:t>
            </a:r>
            <a:r>
              <a:rPr lang="de-DE" dirty="0" err="1"/>
              <a:t>matters</a:t>
            </a:r>
            <a:endParaRPr lang="de-DE" dirty="0"/>
          </a:p>
          <a:p>
            <a:pPr lvl="1"/>
            <a:r>
              <a:rPr lang="de-DE" dirty="0" err="1">
                <a:sym typeface="Wingdings" pitchFamily="2" charset="2"/>
              </a:rPr>
              <a:t>Certification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processes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5646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CD7D-50EC-F043-86E9-02E6269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//Research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A6D0-4B3A-1441-8EFB-2E0E8DB7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 in a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 (not </a:t>
            </a:r>
            <a:r>
              <a:rPr lang="de-DE" dirty="0" err="1"/>
              <a:t>damaging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r>
              <a:rPr lang="de-DE" dirty="0" err="1"/>
              <a:t>Does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</a:t>
            </a:r>
            <a:r>
              <a:rPr lang="de-DE" dirty="0" err="1"/>
              <a:t>safe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Other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(but not </a:t>
            </a:r>
            <a:r>
              <a:rPr lang="de-DE" dirty="0" err="1"/>
              <a:t>address</a:t>
            </a:r>
            <a:r>
              <a:rPr lang="de-DE" dirty="0"/>
              <a:t>)</a:t>
            </a:r>
          </a:p>
          <a:p>
            <a:pPr lvl="1"/>
            <a:r>
              <a:rPr lang="en-US" dirty="0"/>
              <a:t>“Small perturbation of input will not affect the learning“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81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D75-90C3-4040-B7A9-F3084901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9B9E-3509-744B-BCB9-A8993E1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/>
              <a:t>PRISM, System </a:t>
            </a:r>
            <a:r>
              <a:rPr lang="de-DE" dirty="0" err="1"/>
              <a:t>monitors</a:t>
            </a:r>
            <a:r>
              <a:rPr lang="de-DE" dirty="0"/>
              <a:t>, ...</a:t>
            </a:r>
          </a:p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“</a:t>
            </a:r>
            <a:r>
              <a:rPr lang="de-DE" dirty="0" err="1"/>
              <a:t>black</a:t>
            </a:r>
            <a:r>
              <a:rPr lang="de-DE" dirty="0"/>
              <a:t> box“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. </a:t>
            </a:r>
          </a:p>
          <a:p>
            <a:r>
              <a:rPr lang="de-DE" dirty="0"/>
              <a:t>Differential Dynamic </a:t>
            </a:r>
            <a:r>
              <a:rPr lang="de-DE" dirty="0" err="1"/>
              <a:t>Logic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542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E23B84-2EB6-2F4C-BDAF-C5E0BE9AD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Formal Verification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7C9BDE-AFCC-2340-8332-99FE613CC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2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19DC-3D87-0F46-82E2-6426F983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Formal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B517-1FC1-254A-A58D-2ABB8D834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7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2337-6560-884D-8A7C-FE93A053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C25B7-DDD8-CA46-90EE-AEB6C471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Why Verification / Motivation</a:t>
            </a:r>
          </a:p>
          <a:p>
            <a:r>
              <a:rPr lang="en-US" dirty="0"/>
              <a:t>Overview Formal Verification (Model Checking, SMT, LTL, …)</a:t>
            </a:r>
          </a:p>
          <a:p>
            <a:r>
              <a:rPr lang="en-US" dirty="0"/>
              <a:t>SMT Example</a:t>
            </a:r>
          </a:p>
          <a:p>
            <a:r>
              <a:rPr lang="en-US" dirty="0"/>
              <a:t>Use Case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Different Types of Verification + Example</a:t>
            </a:r>
          </a:p>
          <a:p>
            <a:endParaRPr lang="en-US" dirty="0"/>
          </a:p>
          <a:p>
            <a:r>
              <a:rPr lang="en-US" dirty="0"/>
              <a:t>Neural Networks Verification?</a:t>
            </a:r>
          </a:p>
          <a:p>
            <a:endParaRPr lang="en-US" dirty="0"/>
          </a:p>
          <a:p>
            <a:r>
              <a:rPr lang="en-US" dirty="0"/>
              <a:t>(Safe RL)</a:t>
            </a:r>
          </a:p>
          <a:p>
            <a:r>
              <a:rPr lang="en-US" dirty="0"/>
              <a:t>Paper1, Paper2, …</a:t>
            </a:r>
          </a:p>
          <a:p>
            <a:endParaRPr lang="en-US" dirty="0"/>
          </a:p>
          <a:p>
            <a:r>
              <a:rPr lang="en-US" dirty="0"/>
              <a:t>Open Questions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Own Thoughts / Opinion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1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1977-98C3-724B-AE99-F38ABBD2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6690A-A864-734A-ACFF-67D83133E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“Model checking is an automatic technique for verifying correctness properties of safety-critical reactive systems“ [Clarke, </a:t>
            </a:r>
            <a:r>
              <a:rPr lang="en-US" dirty="0" err="1"/>
              <a:t>Schlingloff</a:t>
            </a:r>
            <a:r>
              <a:rPr lang="en-US" dirty="0"/>
              <a:t>: Model Checking, in Handbook of Automated Reasoning, Band II, S. 1637–1790, 2001]</a:t>
            </a:r>
          </a:p>
          <a:p>
            <a:endParaRPr lang="en-US" dirty="0"/>
          </a:p>
          <a:p>
            <a:r>
              <a:rPr lang="en-US" dirty="0"/>
              <a:t>System Model (e.g. via a finite state machine)</a:t>
            </a:r>
          </a:p>
          <a:p>
            <a:r>
              <a:rPr lang="en-US" dirty="0"/>
              <a:t>Specification via Formulas (e.g. via Temporal Logic (CTL))</a:t>
            </a:r>
          </a:p>
          <a:p>
            <a:r>
              <a:rPr lang="en-US" dirty="0"/>
              <a:t>Verification Method</a:t>
            </a:r>
          </a:p>
          <a:p>
            <a:r>
              <a:rPr lang="en-US" dirty="0"/>
              <a:t>Model Checking Tool </a:t>
            </a:r>
            <a:r>
              <a:rPr lang="en-US" dirty="0">
                <a:sym typeface="Wingdings" pitchFamily="2" charset="2"/>
              </a:rPr>
              <a:t> Yes (model satisfies specifications) / No (with a Counter Example)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Example: </a:t>
            </a:r>
            <a:r>
              <a:rPr lang="en-US" dirty="0"/>
              <a:t>symbolic model verifier (SMV)</a:t>
            </a:r>
          </a:p>
          <a:p>
            <a:endParaRPr lang="en-US" dirty="0"/>
          </a:p>
          <a:p>
            <a:r>
              <a:rPr lang="en-US" dirty="0"/>
              <a:t>CTL: Extension of </a:t>
            </a:r>
            <a:r>
              <a:rPr lang="en-US" dirty="0" err="1"/>
              <a:t>boolean</a:t>
            </a:r>
            <a:r>
              <a:rPr lang="en-US" dirty="0"/>
              <a:t> logic</a:t>
            </a:r>
          </a:p>
        </p:txBody>
      </p:sp>
    </p:spTree>
    <p:extLst>
      <p:ext uri="{BB962C8B-B14F-4D97-AF65-F5344CB8AC3E}">
        <p14:creationId xmlns:p14="http://schemas.microsoft.com/office/powerpoint/2010/main" val="1315192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187-1BD2-B543-933F-5BED643B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1CAC6-ED62-E243-8B1D-6780AF0D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7802" y="1825625"/>
            <a:ext cx="8255998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https://www.embedded.com/design/prototyping-and-development/4024929/An-introduction-to-model-checking</a:t>
            </a:r>
            <a:endParaRPr lang="en-US" dirty="0"/>
          </a:p>
          <a:p>
            <a:r>
              <a:rPr lang="en-US" dirty="0"/>
              <a:t>// Show counter example</a:t>
            </a:r>
          </a:p>
          <a:p>
            <a:r>
              <a:rPr lang="en-US" dirty="0"/>
              <a:t>// Example: </a:t>
            </a:r>
            <a:r>
              <a:rPr lang="de-DE" b="1" dirty="0"/>
              <a:t>(pump = off) -&gt; AF (pump = on)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5B4C8-511D-5848-827C-66F48377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5475"/>
            <a:ext cx="2259602" cy="34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2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1CCA-59B3-074A-A8E1-5EFDC02A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Simple Verification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9C14-71B2-9E41-9288-1A2285C8B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not sure about this one.. We should rather focus on model checking since it seems to be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189489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3BA2-F680-C747-AF79-4EDC62C2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verified?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9750-249A-F94C-A85E-1E4E306F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Offline: validate after learning</a:t>
            </a:r>
          </a:p>
          <a:p>
            <a:pPr lvl="1"/>
            <a:r>
              <a:rPr lang="en-US" b="1" dirty="0"/>
              <a:t>State to Action</a:t>
            </a:r>
            <a:r>
              <a:rPr lang="en-US" dirty="0"/>
              <a:t>: Verify that a certain action will not happen in a given state</a:t>
            </a:r>
          </a:p>
          <a:p>
            <a:pPr lvl="1"/>
            <a:r>
              <a:rPr lang="en-US" b="1" dirty="0"/>
              <a:t>Action sequences </a:t>
            </a:r>
            <a:r>
              <a:rPr lang="en-US" dirty="0"/>
              <a:t>(via PRISM)</a:t>
            </a:r>
          </a:p>
          <a:p>
            <a:pPr lvl="1"/>
            <a:r>
              <a:rPr lang="en-US" b="1" dirty="0"/>
              <a:t>Algorithm properties </a:t>
            </a:r>
            <a:r>
              <a:rPr lang="en-US" dirty="0"/>
              <a:t>(e.g. convergence to a fix point)</a:t>
            </a:r>
          </a:p>
          <a:p>
            <a:pPr lvl="1"/>
            <a:r>
              <a:rPr lang="en-US" dirty="0"/>
              <a:t>Assumptions on Training Data (variable ranges, …)</a:t>
            </a:r>
          </a:p>
          <a:p>
            <a:pPr lvl="1"/>
            <a:endParaRPr lang="en-US" dirty="0"/>
          </a:p>
          <a:p>
            <a:r>
              <a:rPr lang="en-US" dirty="0"/>
              <a:t>Online: validate during learning</a:t>
            </a:r>
          </a:p>
          <a:p>
            <a:pPr lvl="1"/>
            <a:r>
              <a:rPr lang="en-US" dirty="0"/>
              <a:t>State to Action</a:t>
            </a:r>
          </a:p>
          <a:p>
            <a:pPr lvl="1"/>
            <a:r>
              <a:rPr lang="en-US" dirty="0"/>
              <a:t>Action sequences</a:t>
            </a:r>
          </a:p>
          <a:p>
            <a:pPr lvl="1"/>
            <a:r>
              <a:rPr lang="en-US" b="1" dirty="0"/>
              <a:t>Monitoring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8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98F-950B-5C44-95DA-EC2C1236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to Action Verification in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74156F4-A82D-9F42-BE4D-DE4A69D76C00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81947415"/>
                  </p:ext>
                </p:extLst>
              </p:nvPr>
            </p:nvGraphicFramePr>
            <p:xfrm>
              <a:off x="838200" y="1825625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0" dirty="0"/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2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2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3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4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5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74156F4-A82D-9F42-BE4D-DE4A69D76C00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81947415"/>
                  </p:ext>
                </p:extLst>
              </p:nvPr>
            </p:nvGraphicFramePr>
            <p:xfrm>
              <a:off x="838200" y="1825625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>
                        <a:blipFill>
                          <a:blip r:embed="rId2"/>
                          <a:stretch>
                            <a:fillRect l="-735" t="-6897" r="-200735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Action 2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1.23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2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3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1.4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4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10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State 5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3.333</a:t>
                          </a:r>
                        </a:p>
                      </a:txBody>
                      <a:tcPr marL="119960" marR="119960"/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Agent learn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up Q-Table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extract policy via table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In “State 1”, agent will never choose “Action 1” because “Action 2” yields a higher reward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1ECB173-2B97-4B45-AD9E-6A51EBFEA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9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304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E6014B-236C-1E43-B1A4-854B164C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function approximation?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BD891-0176-9944-9474-CEA1A721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Usually: continuous states &amp; function approximation via neural network</a:t>
            </a:r>
          </a:p>
          <a:p>
            <a:r>
              <a:rPr lang="en-US" dirty="0"/>
              <a:t>“How ‘much’ can I modify my state (e.g. a picture of a camera)” such that we still produce the same action</a:t>
            </a:r>
          </a:p>
          <a:p>
            <a:r>
              <a:rPr lang="en-US" dirty="0"/>
              <a:t>Solution: </a:t>
            </a:r>
            <a:r>
              <a:rPr lang="de-DE" b="1" dirty="0" err="1"/>
              <a:t>Reluplex</a:t>
            </a:r>
            <a:r>
              <a:rPr lang="de-DE" b="1" dirty="0"/>
              <a:t>: An </a:t>
            </a:r>
            <a:r>
              <a:rPr lang="de-DE" b="1" dirty="0" err="1"/>
              <a:t>Efficient</a:t>
            </a:r>
            <a:r>
              <a:rPr lang="de-DE" b="1" dirty="0"/>
              <a:t> SMT Solver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Verifying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70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0B73-FEE9-4841-81B4-CB91EA15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Verification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D90B-8978-0845-9587-FAFC409CE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  <a:p>
            <a:r>
              <a:rPr lang="en-US" dirty="0"/>
              <a:t>For example: </a:t>
            </a:r>
            <a:r>
              <a:rPr lang="en-US" dirty="0">
                <a:hlinkClick r:id="rId2"/>
              </a:rPr>
              <a:t>https://arxiv.org/pdf/1707.08945.pdf</a:t>
            </a:r>
            <a:endParaRPr lang="en-US" dirty="0"/>
          </a:p>
          <a:p>
            <a:r>
              <a:rPr lang="en-US" dirty="0"/>
              <a:t>SMT, …</a:t>
            </a:r>
          </a:p>
        </p:txBody>
      </p:sp>
    </p:spTree>
    <p:extLst>
      <p:ext uri="{BB962C8B-B14F-4D97-AF65-F5344CB8AC3E}">
        <p14:creationId xmlns:p14="http://schemas.microsoft.com/office/powerpoint/2010/main" val="101678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5AC-2B03-A847-9711-B0E8340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//describe RELUPLEX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101D-BB0F-944C-82D0-B672DDD3C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0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1205-6982-2047-B6AB-6E9FB457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CCE3F-4131-8A48-A884-BE90A6866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PRISM</a:t>
            </a:r>
          </a:p>
        </p:txBody>
      </p:sp>
    </p:spTree>
    <p:extLst>
      <p:ext uri="{BB962C8B-B14F-4D97-AF65-F5344CB8AC3E}">
        <p14:creationId xmlns:p14="http://schemas.microsoft.com/office/powerpoint/2010/main" val="3180683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D31A-C317-154F-BAFA-9F835422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Checking: PRISM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EE463-4960-9048-953F-9DFB8FDC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models that PRISM can check are “MDPs”</a:t>
            </a:r>
          </a:p>
          <a:p>
            <a:r>
              <a:rPr lang="en-US" dirty="0"/>
              <a:t>PRISM language is a variant of PCTL, LTL, and many more</a:t>
            </a:r>
          </a:p>
          <a:p>
            <a:endParaRPr lang="en-US" dirty="0"/>
          </a:p>
          <a:p>
            <a:r>
              <a:rPr lang="en-US" dirty="0"/>
              <a:t>Probabilistic reachability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8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B8-94E9-B24F-9F6F-F30904FF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07AA-9788-304E-B749-5E9A9CD6C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Our Introduction</a:t>
            </a:r>
          </a:p>
          <a:p>
            <a:pPr marL="457200" lvl="1" indent="0">
              <a:buNone/>
            </a:pPr>
            <a:r>
              <a:rPr lang="en-US" dirty="0"/>
              <a:t>	Why Formal Verification, Problems in RL, Motivation, Our Research 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Formal Verification</a:t>
            </a:r>
          </a:p>
          <a:p>
            <a:pPr marL="457200" lvl="1" indent="0">
              <a:buNone/>
            </a:pPr>
            <a:r>
              <a:rPr lang="en-US" dirty="0"/>
              <a:t>	Model Checking</a:t>
            </a:r>
          </a:p>
          <a:p>
            <a:pPr marL="457200" lvl="1" indent="0">
              <a:buNone/>
            </a:pPr>
            <a:r>
              <a:rPr lang="en-US" dirty="0"/>
              <a:t>	What can be verified in RL?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Offline Verification</a:t>
            </a:r>
          </a:p>
          <a:p>
            <a:pPr marL="457200" lvl="1" indent="0">
              <a:buNone/>
            </a:pPr>
            <a:r>
              <a:rPr lang="en-US" dirty="0"/>
              <a:t>	Neural Networks, </a:t>
            </a:r>
            <a:r>
              <a:rPr lang="en-US" dirty="0" err="1"/>
              <a:t>Reluplex</a:t>
            </a:r>
            <a:r>
              <a:rPr lang="en-US" dirty="0"/>
              <a:t>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Online/Runtime Verification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ModelPlex</a:t>
            </a:r>
            <a:r>
              <a:rPr lang="en-US" dirty="0"/>
              <a:t> Paper,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Questions and Problems</a:t>
            </a:r>
          </a:p>
          <a:p>
            <a:pPr marL="457200" lvl="1" indent="0">
              <a:buNone/>
            </a:pPr>
            <a:r>
              <a:rPr lang="en-US" dirty="0"/>
              <a:t>	Opinion, 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0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B0CE-580A-7244-A2BA-7DD03BC3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28E50-6D6D-A849-9CED-AC8EE8B48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 on Q-Learning that converges</a:t>
            </a:r>
          </a:p>
        </p:txBody>
      </p:sp>
    </p:spTree>
    <p:extLst>
      <p:ext uri="{BB962C8B-B14F-4D97-AF65-F5344CB8AC3E}">
        <p14:creationId xmlns:p14="http://schemas.microsoft.com/office/powerpoint/2010/main" val="51744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C732-04D7-D546-934E-CD1EC9E0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Survey on Safe Reinforcement Learning (≤ 2015)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0B4A0-132E-5A49-A2E3-07F75386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9222B9-34F3-C24F-BB68-F1F70CF6A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</p:spTree>
    <p:extLst>
      <p:ext uri="{BB962C8B-B14F-4D97-AF65-F5344CB8AC3E}">
        <p14:creationId xmlns:p14="http://schemas.microsoft.com/office/powerpoint/2010/main" val="3008416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86A4-F463-9643-9EBC-8880CA5B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Lyapunov Functions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5C07-FFF8-194D-91E6-6DB15D56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732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3C52E-188D-2C48-BC72-91C527C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Lyapunov Design for Safe Reinforcement Learning (2002)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9DBF77-D183-C74F-AB99-468ED2104E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0959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EC3F5-24FD-D642-889D-4BAB21D7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9159" y="1825625"/>
            <a:ext cx="7164641" cy="4351338"/>
          </a:xfrm>
        </p:spPr>
        <p:txBody>
          <a:bodyPr/>
          <a:lstStyle/>
          <a:p>
            <a:r>
              <a:rPr lang="en-US" dirty="0"/>
              <a:t>Optimal Control Problems</a:t>
            </a:r>
          </a:p>
          <a:p>
            <a:r>
              <a:rPr lang="en-US" dirty="0"/>
              <a:t>Works with any RL Algorithm</a:t>
            </a:r>
          </a:p>
          <a:p>
            <a:r>
              <a:rPr lang="en-US" dirty="0"/>
              <a:t>Idea: For a given problem, define actions that </a:t>
            </a:r>
            <a:r>
              <a:rPr lang="en-US" i="1" dirty="0"/>
              <a:t>ensure </a:t>
            </a:r>
            <a:r>
              <a:rPr lang="en-US" dirty="0"/>
              <a:t>any action will keep agent in safe state and moves it eventually there</a:t>
            </a:r>
          </a:p>
          <a:p>
            <a:r>
              <a:rPr lang="en-US" dirty="0"/>
              <a:t>Use RL to find a good combination of these actions</a:t>
            </a:r>
          </a:p>
          <a:p>
            <a:r>
              <a:rPr lang="en-US" dirty="0"/>
              <a:t>Problem: You need to come up with these actions by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9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55C2-F770-5C46-890D-E8E6A773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Model-based Reinforcement Learning with Stability Guarantees (2017)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039EB-68EE-BF4A-860B-033E8F349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9F01B-49FE-284C-A9B9-44DAE1261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Main Idea: Be able to recover from every situation: “Asymptotic Stability”</a:t>
            </a:r>
          </a:p>
          <a:p>
            <a:r>
              <a:rPr lang="en-US" dirty="0"/>
              <a:t>Start with an initial, safe policy</a:t>
            </a:r>
          </a:p>
          <a:p>
            <a:r>
              <a:rPr lang="en-US" dirty="0"/>
              <a:t>Compute “region of attraction” via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  <a:p>
            <a:r>
              <a:rPr lang="en-US" dirty="0"/>
              <a:t>Exploration will increase safe region and region of attraction</a:t>
            </a:r>
          </a:p>
        </p:txBody>
      </p:sp>
    </p:spTree>
    <p:extLst>
      <p:ext uri="{BB962C8B-B14F-4D97-AF65-F5344CB8AC3E}">
        <p14:creationId xmlns:p14="http://schemas.microsoft.com/office/powerpoint/2010/main" val="2193084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1B69A-635F-4449-8E85-70F34B03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Attraction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923FD6-012D-654F-B715-FF558B94E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433"/>
            <a:ext cx="10515600" cy="4067722"/>
          </a:xfrm>
        </p:spPr>
      </p:pic>
    </p:spTree>
    <p:extLst>
      <p:ext uri="{BB962C8B-B14F-4D97-AF65-F5344CB8AC3E}">
        <p14:creationId xmlns:p14="http://schemas.microsoft.com/office/powerpoint/2010/main" val="650641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6FFB-BB53-C14E-8760-35AAAF4A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71CB-43BC-174C-9422-81CFA7F5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in terms of probability. Probabilities can fail</a:t>
            </a:r>
          </a:p>
          <a:p>
            <a:r>
              <a:rPr lang="en-US" dirty="0"/>
              <a:t>Example: 99.999% it works, there are 1 000 000 drivers </a:t>
            </a:r>
            <a:r>
              <a:rPr lang="en-US" dirty="0">
                <a:sym typeface="Wingdings" pitchFamily="2" charset="2"/>
              </a:rPr>
              <a:t> it won’t stay safe for 10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16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7C67-2C5A-494A-AD8A-4D13A70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 via Formal Methods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2D9F2-FCCF-1841-8DAF-0FD5F604F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A90E5-10F2-434F-8F45-2BCB7447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>
            <a:normAutofit/>
          </a:bodyPr>
          <a:lstStyle/>
          <a:p>
            <a:r>
              <a:rPr lang="en-US" dirty="0"/>
              <a:t>Model accurate: Choose safe action that maximizes reward</a:t>
            </a:r>
          </a:p>
          <a:p>
            <a:r>
              <a:rPr lang="en-US" dirty="0"/>
              <a:t>Model inaccurate: Choose any action that maximizes reward</a:t>
            </a:r>
          </a:p>
          <a:p>
            <a:r>
              <a:rPr lang="en-US" dirty="0"/>
              <a:t>Model Monitor: Is the model accurate?</a:t>
            </a:r>
          </a:p>
          <a:p>
            <a:r>
              <a:rPr lang="en-US" dirty="0"/>
              <a:t>Controller Monitor: Is an action safe?</a:t>
            </a:r>
          </a:p>
          <a:p>
            <a:r>
              <a:rPr lang="en-US" dirty="0"/>
              <a:t>Any safe action keeps the system safe</a:t>
            </a:r>
          </a:p>
        </p:txBody>
      </p:sp>
    </p:spTree>
    <p:extLst>
      <p:ext uri="{BB962C8B-B14F-4D97-AF65-F5344CB8AC3E}">
        <p14:creationId xmlns:p14="http://schemas.microsoft.com/office/powerpoint/2010/main" val="805985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AB4D02-07A0-1446-92E8-41E0F0FFBF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AB4D02-07A0-1446-92E8-41E0F0FFBF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4410F-CFF0-CD41-8A58-83EC125F9F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logic to describe “discrete and continuous dynamics”</a:t>
                </a:r>
              </a:p>
              <a:p>
                <a:r>
                  <a:rPr lang="en-US" dirty="0"/>
                  <a:t>Example ”Straight-line car model”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Velocity;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Acceleration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Model: execute either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“If you start with a non-negative velocity, you will also end up with a non-negative velocity” </a:t>
                </a:r>
              </a:p>
              <a:p>
                <a:r>
                  <a:rPr lang="en-US" dirty="0"/>
                  <a:t>You can verify offline that the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safe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4410F-CFF0-CD41-8A58-83EC125F9F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2924" b="-1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C78689-0402-F34C-9A14-DF64A7F8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150" y="3383476"/>
            <a:ext cx="6489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37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067D1-CE65-8747-B30B-B66F58B1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84" y="3657748"/>
            <a:ext cx="2878432" cy="648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5B7255-947A-2848-A3F3-A3A9B52C1D59}"/>
              </a:ext>
            </a:extLst>
          </p:cNvPr>
          <p:cNvGrpSpPr/>
          <p:nvPr/>
        </p:nvGrpSpPr>
        <p:grpSpPr>
          <a:xfrm>
            <a:off x="2607997" y="4437453"/>
            <a:ext cx="2367764" cy="1038619"/>
            <a:chOff x="1136197" y="5539827"/>
            <a:chExt cx="2367764" cy="103861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9CA434D-A642-564F-B63C-CEFD3F8923EC}"/>
                </a:ext>
              </a:extLst>
            </p:cNvPr>
            <p:cNvSpPr/>
            <p:nvPr/>
          </p:nvSpPr>
          <p:spPr>
            <a:xfrm rot="19424872">
              <a:off x="2248041" y="553982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9B6893-BC00-404F-869F-0D9F4AD8E8DC}"/>
                </a:ext>
              </a:extLst>
            </p:cNvPr>
            <p:cNvSpPr txBox="1"/>
            <p:nvPr/>
          </p:nvSpPr>
          <p:spPr>
            <a:xfrm>
              <a:off x="1136197" y="5993671"/>
              <a:ext cx="236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precondition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2CE20-A3C2-5240-B98F-FB50962A25AE}"/>
              </a:ext>
            </a:extLst>
          </p:cNvPr>
          <p:cNvGrpSpPr/>
          <p:nvPr/>
        </p:nvGrpSpPr>
        <p:grpSpPr>
          <a:xfrm>
            <a:off x="7025722" y="4334156"/>
            <a:ext cx="2537105" cy="1338611"/>
            <a:chOff x="1168964" y="5305501"/>
            <a:chExt cx="2537105" cy="1338611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A8F0785-0250-8346-B0F0-9F30DF927DF9}"/>
                </a:ext>
              </a:extLst>
            </p:cNvPr>
            <p:cNvSpPr/>
            <p:nvPr/>
          </p:nvSpPr>
          <p:spPr>
            <a:xfrm rot="13516129">
              <a:off x="1668861" y="554588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96E96-198F-084A-8460-01217D96635D}"/>
                </a:ext>
              </a:extLst>
            </p:cNvPr>
            <p:cNvSpPr txBox="1"/>
            <p:nvPr/>
          </p:nvSpPr>
          <p:spPr>
            <a:xfrm>
              <a:off x="1168964" y="6059337"/>
              <a:ext cx="2537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postcondition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B07BB-0955-2644-B697-230EDE1A6A18}"/>
              </a:ext>
            </a:extLst>
          </p:cNvPr>
          <p:cNvGrpSpPr/>
          <p:nvPr/>
        </p:nvGrpSpPr>
        <p:grpSpPr>
          <a:xfrm>
            <a:off x="5429002" y="2020180"/>
            <a:ext cx="2865272" cy="1459951"/>
            <a:chOff x="990453" y="5968482"/>
            <a:chExt cx="2865272" cy="145995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1DDBB8E-3DE0-2840-B5C2-04591A2740BA}"/>
                </a:ext>
              </a:extLst>
            </p:cNvPr>
            <p:cNvSpPr/>
            <p:nvPr/>
          </p:nvSpPr>
          <p:spPr>
            <a:xfrm rot="6919437">
              <a:off x="1866135" y="689056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CE525-42E9-DB45-89A4-115E8C7D4355}"/>
                </a:ext>
              </a:extLst>
            </p:cNvPr>
            <p:cNvSpPr txBox="1"/>
            <p:nvPr/>
          </p:nvSpPr>
          <p:spPr>
            <a:xfrm>
              <a:off x="990453" y="5968482"/>
              <a:ext cx="2865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Hybrid 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74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83AD-B691-C043-AEAD-9D4F5DF8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cannot use “confidence” as safety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3074E-3771-F340-A872-60F59760B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968" y="2166176"/>
            <a:ext cx="10515600" cy="2662057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6D72C0-A5E7-B042-A523-25516347F935}"/>
              </a:ext>
            </a:extLst>
          </p:cNvPr>
          <p:cNvGrpSpPr/>
          <p:nvPr/>
        </p:nvGrpSpPr>
        <p:grpSpPr>
          <a:xfrm>
            <a:off x="575275" y="4828232"/>
            <a:ext cx="11161598" cy="1077219"/>
            <a:chOff x="526507" y="5332321"/>
            <a:chExt cx="11161598" cy="10772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08DA57-39AC-D542-86CC-2CC5A6685B8F}"/>
                </a:ext>
              </a:extLst>
            </p:cNvPr>
            <p:cNvSpPr txBox="1"/>
            <p:nvPr/>
          </p:nvSpPr>
          <p:spPr>
            <a:xfrm>
              <a:off x="526507" y="5332322"/>
              <a:ext cx="313316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“panda”</a:t>
              </a:r>
              <a:br>
                <a:rPr lang="en-US" sz="3200" dirty="0"/>
              </a:br>
              <a:r>
                <a:rPr lang="en-US" sz="3200" dirty="0"/>
                <a:t>57.7% confidence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DE06C5-EC14-6440-87A8-A3F25EE3BCB9}"/>
                </a:ext>
              </a:extLst>
            </p:cNvPr>
            <p:cNvSpPr txBox="1"/>
            <p:nvPr/>
          </p:nvSpPr>
          <p:spPr>
            <a:xfrm>
              <a:off x="8554940" y="5332321"/>
              <a:ext cx="31331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“gibbon”</a:t>
              </a:r>
              <a:br>
                <a:rPr lang="en-US" sz="3200" dirty="0"/>
              </a:br>
              <a:r>
                <a:rPr lang="en-US" sz="3200" b="1" dirty="0">
                  <a:solidFill>
                    <a:srgbClr val="FF0000"/>
                  </a:solidFill>
                </a:rPr>
                <a:t>99.3% </a:t>
              </a:r>
              <a:r>
                <a:rPr lang="en-US" sz="3200" dirty="0"/>
                <a:t>confidence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328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2B4B82-77A4-CF49-B3F7-08337A3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73032"/>
            <a:ext cx="82423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8F18C-A8DE-8A4B-9DCD-F63232052B06}"/>
              </a:ext>
            </a:extLst>
          </p:cNvPr>
          <p:cNvGrpSpPr/>
          <p:nvPr/>
        </p:nvGrpSpPr>
        <p:grpSpPr>
          <a:xfrm>
            <a:off x="2379920" y="4040148"/>
            <a:ext cx="8975889" cy="1903025"/>
            <a:chOff x="2285999" y="2838669"/>
            <a:chExt cx="8975889" cy="190302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304D095-C3DA-5E45-9E71-6AEF310D2247}"/>
                </a:ext>
              </a:extLst>
            </p:cNvPr>
            <p:cNvSpPr/>
            <p:nvPr/>
          </p:nvSpPr>
          <p:spPr>
            <a:xfrm rot="5400000">
              <a:off x="3891515" y="1233153"/>
              <a:ext cx="340242" cy="3551273"/>
            </a:xfrm>
            <a:prstGeom prst="rightBrace">
              <a:avLst>
                <a:gd name="adj1" fmla="val 15579"/>
                <a:gd name="adj2" fmla="val 73653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5C4FCD7-4F66-7D42-86F3-EDC7876C2103}"/>
                </a:ext>
              </a:extLst>
            </p:cNvPr>
            <p:cNvSpPr/>
            <p:nvPr/>
          </p:nvSpPr>
          <p:spPr>
            <a:xfrm rot="5400000">
              <a:off x="7784805" y="1371376"/>
              <a:ext cx="340242" cy="3274827"/>
            </a:xfrm>
            <a:prstGeom prst="rightBrace">
              <a:avLst>
                <a:gd name="adj1" fmla="val 15579"/>
                <a:gd name="adj2" fmla="val 49351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/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C00000"/>
                      </a:solidFill>
                    </a:rPr>
                    <a:t>Controller</a:t>
                  </a:r>
                </a:p>
                <a:p>
                  <a:r>
                    <a:rPr lang="en-US" sz="3200" b="1" dirty="0">
                      <a:solidFill>
                        <a:srgbClr val="C00000"/>
                      </a:solidFill>
                    </a:rPr>
                    <a:t>Either accelerate with </a:t>
                  </a:r>
                  <a14:m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br>
                    <a:rPr lang="de-DE" sz="3200" b="1" dirty="0">
                      <a:solidFill>
                        <a:srgbClr val="C00000"/>
                      </a:solidFill>
                    </a:rPr>
                  </a:br>
                  <a:r>
                    <a:rPr lang="de-DE" sz="3200" b="1" dirty="0" err="1">
                      <a:solidFill>
                        <a:srgbClr val="C00000"/>
                      </a:solidFill>
                    </a:rPr>
                    <a:t>or</a:t>
                  </a:r>
                  <a:r>
                    <a:rPr lang="de-DE" sz="3200" b="1" dirty="0">
                      <a:solidFill>
                        <a:srgbClr val="C00000"/>
                      </a:solidFill>
                    </a:rPr>
                    <a:t> break</a:t>
                  </a:r>
                  <a:endParaRPr lang="en-US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3264" t="-4000" b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482F0-562F-AC4F-B18B-A1B07BD82314}"/>
                </a:ext>
              </a:extLst>
            </p:cNvPr>
            <p:cNvSpPr txBox="1"/>
            <p:nvPr/>
          </p:nvSpPr>
          <p:spPr>
            <a:xfrm>
              <a:off x="7308755" y="3161615"/>
              <a:ext cx="39531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Model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differential equations </a:t>
              </a:r>
              <a:br>
                <a:rPr lang="en-US" sz="3200" b="1" dirty="0">
                  <a:solidFill>
                    <a:srgbClr val="C00000"/>
                  </a:solidFill>
                </a:rPr>
              </a:br>
              <a:r>
                <a:rPr lang="en-US" sz="3200" b="1" dirty="0">
                  <a:solidFill>
                    <a:srgbClr val="C00000"/>
                  </a:solidFill>
                </a:rPr>
                <a:t>describe behavior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45FCD5-2401-E040-AA21-82862474DA9B}"/>
              </a:ext>
            </a:extLst>
          </p:cNvPr>
          <p:cNvGrpSpPr/>
          <p:nvPr/>
        </p:nvGrpSpPr>
        <p:grpSpPr>
          <a:xfrm>
            <a:off x="1019444" y="3728771"/>
            <a:ext cx="5391989" cy="1313317"/>
            <a:chOff x="232429" y="5268581"/>
            <a:chExt cx="5391989" cy="131331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EC90C3-0E0E-D246-ACC5-D01166AA168E}"/>
                </a:ext>
              </a:extLst>
            </p:cNvPr>
            <p:cNvSpPr/>
            <p:nvPr/>
          </p:nvSpPr>
          <p:spPr>
            <a:xfrm rot="18017030">
              <a:off x="2675370" y="5525066"/>
              <a:ext cx="810458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/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C00000"/>
                      </a:solidFill>
                    </a:rPr>
                    <a:t>Either choose </a:t>
                  </a:r>
                  <a14:m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3200" b="1" dirty="0">
                      <a:solidFill>
                        <a:srgbClr val="C00000"/>
                      </a:solidFill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en-US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582" t="-12766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AB33E8-11DA-6547-A802-5DD0EC4F4598}"/>
              </a:ext>
            </a:extLst>
          </p:cNvPr>
          <p:cNvGrpSpPr/>
          <p:nvPr/>
        </p:nvGrpSpPr>
        <p:grpSpPr>
          <a:xfrm>
            <a:off x="7402676" y="1926534"/>
            <a:ext cx="4008405" cy="1281552"/>
            <a:chOff x="232429" y="5997123"/>
            <a:chExt cx="4008405" cy="128155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FBCD63E-EB01-9D47-95CD-AE9501ECC2B3}"/>
                </a:ext>
              </a:extLst>
            </p:cNvPr>
            <p:cNvSpPr/>
            <p:nvPr/>
          </p:nvSpPr>
          <p:spPr>
            <a:xfrm rot="2811666">
              <a:off x="2112224" y="6740805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D9ECB8-839E-C04F-A607-3387CC2C787F}"/>
                </a:ext>
              </a:extLst>
            </p:cNvPr>
            <p:cNvSpPr txBox="1"/>
            <p:nvPr/>
          </p:nvSpPr>
          <p:spPr>
            <a:xfrm>
              <a:off x="232429" y="5997123"/>
              <a:ext cx="40084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Repeat arbitrary 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3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DA1F-3654-B847-87FF-DFAA4FD6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E0B19-FEC3-4449-A751-99CDC1AA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8644"/>
            <a:ext cx="10515600" cy="482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9CE6A-B0BD-D846-99B0-6B8DE984DF7F}"/>
              </a:ext>
            </a:extLst>
          </p:cNvPr>
          <p:cNvSpPr txBox="1"/>
          <p:nvPr/>
        </p:nvSpPr>
        <p:spPr>
          <a:xfrm>
            <a:off x="641497" y="4031781"/>
            <a:ext cx="898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If our car moves forward with non-negative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ABCB1-A418-2B42-930A-078605EABE30}"/>
              </a:ext>
            </a:extLst>
          </p:cNvPr>
          <p:cNvSpPr txBox="1"/>
          <p:nvPr/>
        </p:nvSpPr>
        <p:spPr>
          <a:xfrm>
            <a:off x="1565223" y="4789315"/>
            <a:ext cx="978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after choosing actions, it still has a non-negative velocity</a:t>
            </a:r>
          </a:p>
        </p:txBody>
      </p:sp>
    </p:spTree>
    <p:extLst>
      <p:ext uri="{BB962C8B-B14F-4D97-AF65-F5344CB8AC3E}">
        <p14:creationId xmlns:p14="http://schemas.microsoft.com/office/powerpoint/2010/main" val="390795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7BDC-0E0E-E14F-A98D-CC28BBA6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</a:t>
            </a:r>
            <a:r>
              <a:rPr lang="en-US" dirty="0" err="1"/>
              <a:t>Montor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62C4E-D2D0-2B4E-9312-043459FA6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Check at runtime, if system can be “explained”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  <a:p>
                <a:r>
                  <a:rPr lang="en-US" dirty="0"/>
                  <a:t>„</a:t>
                </a:r>
                <a:r>
                  <a:rPr lang="en-US" dirty="0" err="1"/>
                  <a:t>ModelPlex</a:t>
                </a:r>
                <a:r>
                  <a:rPr lang="en-US" dirty="0"/>
                  <a:t>“: synthesize monitors automatically. Translates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formulas into executable code </a:t>
                </a:r>
              </a:p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False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“Controller will not change values for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velocity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62C4E-D2D0-2B4E-9312-043459FA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D87850-0651-8048-B868-7A4988DBC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4001294"/>
            <a:ext cx="4330700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503256-B80E-9C40-8347-6553C38F7600}"/>
                  </a:ext>
                </a:extLst>
              </p:cNvPr>
              <p:cNvSpPr/>
              <p:nvPr/>
            </p:nvSpPr>
            <p:spPr>
              <a:xfrm>
                <a:off x="8610600" y="3851321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1: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503256-B80E-9C40-8347-6553C38F7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3851321"/>
                <a:ext cx="1828800" cy="540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8B34F5-2648-7E49-BBC6-D0E0E6DD8614}"/>
                  </a:ext>
                </a:extLst>
              </p:cNvPr>
              <p:cNvSpPr/>
              <p:nvPr/>
            </p:nvSpPr>
            <p:spPr>
              <a:xfrm>
                <a:off x="8610600" y="4534694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2: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8B34F5-2648-7E49-BBC6-D0E0E6DD8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534694"/>
                <a:ext cx="1828800" cy="540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533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B9B9-5E85-6A45-B931-A48F5C60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1708D-0EDD-5843-8FBD-F82C14A62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our Model accurate? Can our new state be explained by the model?</a:t>
                </a:r>
              </a:p>
              <a:p>
                <a:r>
                  <a:rPr lang="de-DE" b="0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False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1708D-0EDD-5843-8FBD-F82C14A62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8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3CD1FB-B7CC-1546-9CEA-E3019F73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2999816"/>
            <a:ext cx="6616700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04CD50-E475-8C48-90EA-DC5948422F0C}"/>
                  </a:ext>
                </a:extLst>
              </p:cNvPr>
              <p:cNvSpPr/>
              <p:nvPr/>
            </p:nvSpPr>
            <p:spPr>
              <a:xfrm>
                <a:off x="9525000" y="3514165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1: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04CD50-E475-8C48-90EA-DC5948422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3514165"/>
                <a:ext cx="1828800" cy="540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5981AA-358C-8444-BCC8-48FDDF4041E7}"/>
                  </a:ext>
                </a:extLst>
              </p:cNvPr>
              <p:cNvSpPr/>
              <p:nvPr/>
            </p:nvSpPr>
            <p:spPr>
              <a:xfrm>
                <a:off x="9525000" y="4244135"/>
                <a:ext cx="1828800" cy="540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Action 2: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5981AA-358C-8444-BCC8-48FDDF404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4244135"/>
                <a:ext cx="1828800" cy="540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06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ModelPlex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Input: 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Output: real arithmetic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the algorithm does:</a:t>
                </a:r>
              </a:p>
              <a:p>
                <a:pPr lvl="1"/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</a:p>
              <a:p>
                <a:pPr lvl="1"/>
                <a:r>
                  <a:rPr lang="en-US" dirty="0"/>
                  <a:t>Apply Theorem Proving until nothing can be done anymore</a:t>
                </a:r>
              </a:p>
              <a:p>
                <a:r>
                  <a:rPr lang="en-US" dirty="0"/>
                  <a:t>Easy:</a:t>
                </a:r>
              </a:p>
              <a:p>
                <a:pPr lvl="1"/>
                <a:r>
                  <a:rPr lang="en-US" dirty="0"/>
                  <a:t>Deterministic assignments, Logical Operators</a:t>
                </a:r>
              </a:p>
              <a:p>
                <a:r>
                  <a:rPr lang="en-US" dirty="0"/>
                  <a:t>Difficult:</a:t>
                </a:r>
              </a:p>
              <a:p>
                <a:pPr lvl="1"/>
                <a:r>
                  <a:rPr lang="en-US" dirty="0"/>
                  <a:t>Non-determinism, Differential equations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030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FABB-1379-6240-A749-E2D0F555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ModelPlex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2366C4-95DF-5144-875C-7DCF5C5700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Check at runtime: Does current state can be explained by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 err="1"/>
                  <a:t>KeYmaera</a:t>
                </a:r>
                <a:r>
                  <a:rPr lang="en-US" dirty="0"/>
                  <a:t> X translates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formulas into computable arithmetic formulas: Does current behavior fit to our model?</a:t>
                </a:r>
              </a:p>
              <a:p>
                <a:r>
                  <a:rPr lang="en-US" dirty="0"/>
                  <a:t>Model monitor returns false: System may be unsafe (but also could be safe)</a:t>
                </a:r>
              </a:p>
              <a:p>
                <a:r>
                  <a:rPr lang="en-US" dirty="0"/>
                  <a:t>Model monitor returns true: System is safe (guaranteed)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2366C4-95DF-5144-875C-7DCF5C570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769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009862-690C-034F-A2AC-9439A5AD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55844-8734-274A-8B23-1E4965B8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reflect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due </a:t>
            </a:r>
            <a:r>
              <a:rPr lang="de-DE" dirty="0" err="1"/>
              <a:t>to</a:t>
            </a:r>
            <a:endParaRPr lang="de-DE" dirty="0"/>
          </a:p>
          <a:p>
            <a:pPr lvl="1"/>
            <a:r>
              <a:rPr lang="de-DE" dirty="0"/>
              <a:t>Sensor </a:t>
            </a:r>
            <a:r>
              <a:rPr lang="de-DE" dirty="0" err="1"/>
              <a:t>errors</a:t>
            </a:r>
            <a:endParaRPr lang="de-DE" dirty="0"/>
          </a:p>
          <a:p>
            <a:pPr lvl="1"/>
            <a:r>
              <a:rPr lang="de-DE" dirty="0" err="1"/>
              <a:t>Mechanics</a:t>
            </a:r>
            <a:r>
              <a:rPr lang="de-DE" dirty="0"/>
              <a:t> </a:t>
            </a:r>
            <a:r>
              <a:rPr lang="de-DE" dirty="0" err="1"/>
              <a:t>malfunctions</a:t>
            </a:r>
            <a:endParaRPr lang="de-DE" dirty="0"/>
          </a:p>
          <a:p>
            <a:pPr lvl="1"/>
            <a:r>
              <a:rPr lang="de-DE" dirty="0" err="1"/>
              <a:t>Wrong</a:t>
            </a:r>
            <a:r>
              <a:rPr lang="de-DE" dirty="0"/>
              <a:t> (</a:t>
            </a:r>
            <a:r>
              <a:rPr lang="de-DE" dirty="0" err="1"/>
              <a:t>too</a:t>
            </a:r>
            <a:r>
              <a:rPr lang="de-DE" dirty="0"/>
              <a:t> simple)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do not hold in real </a:t>
            </a:r>
            <a:r>
              <a:rPr lang="de-DE" dirty="0" err="1"/>
              <a:t>life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462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a0   := NOP;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while (!done(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if (MM(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a0,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choose({a ∈ A | CM(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a,curr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)});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choose(A);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update(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2852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9C06-0C2B-1343-A59F-630D4235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Adaptive Cruise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F198-2F32-474D-95F4-BE2AC489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91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29D1-DDAB-2443-9ED5-3224E1A2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Learning </a:t>
            </a:r>
            <a:r>
              <a:rPr lang="de-DE" dirty="0" err="1"/>
              <a:t>Algorithms</a:t>
            </a:r>
            <a:r>
              <a:rPr lang="de-DE" dirty="0"/>
              <a:t> (2015)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96F8D-5A92-C449-90B8-35E76D9CBC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9580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8D242-F6D6-BD48-BD1E-3B381917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7780" y="1825625"/>
            <a:ext cx="7156020" cy="4351338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4363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 in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729E2-BD0E-8640-B196-365670846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906" y="2160688"/>
            <a:ext cx="7115302" cy="4004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A0774-063E-5942-9562-18D8C685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5" y="3133345"/>
            <a:ext cx="4504256" cy="24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43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504A-CB2D-CF40-9834-BC475F66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BB03-C053-A74A-A3AB-37A316A6CB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5801F-426E-5144-A364-3603CFFA8C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580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902C-BDF5-CA40-A3D7-C7DDF9D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Applying</a:t>
            </a:r>
            <a:r>
              <a:rPr lang="de-DE" dirty="0"/>
              <a:t> Formal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Reinforcement Learning (2018)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16E77-18B0-8944-93C5-864F82B34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4909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D2150-6B4E-7A45-9D24-E7B6C025C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7298" y="1825625"/>
            <a:ext cx="7166502" cy="4351338"/>
          </a:xfrm>
        </p:spPr>
        <p:txBody>
          <a:bodyPr/>
          <a:lstStyle/>
          <a:p>
            <a:r>
              <a:rPr lang="en-US" dirty="0"/>
              <a:t>Learn from demonstrations</a:t>
            </a:r>
          </a:p>
          <a:p>
            <a:r>
              <a:rPr lang="en-US" dirty="0"/>
              <a:t>Problem 1: Agent may encounter unseen situations</a:t>
            </a:r>
          </a:p>
          <a:p>
            <a:r>
              <a:rPr lang="en-US" dirty="0"/>
              <a:t>Solution: Dataset-Aggregation</a:t>
            </a:r>
          </a:p>
          <a:p>
            <a:r>
              <a:rPr lang="en-US" dirty="0"/>
              <a:t>Problem 2: Generate “expert” trajectories automatically</a:t>
            </a:r>
          </a:p>
          <a:p>
            <a:r>
              <a:rPr lang="en-US" dirty="0"/>
              <a:t>Solution: Reward function synthesis using formal methods.</a:t>
            </a:r>
          </a:p>
        </p:txBody>
      </p:sp>
    </p:spTree>
    <p:extLst>
      <p:ext uri="{BB962C8B-B14F-4D97-AF65-F5344CB8AC3E}">
        <p14:creationId xmlns:p14="http://schemas.microsoft.com/office/powerpoint/2010/main" val="4206394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FA6-BB22-F24E-907E-2F9430A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494C-415E-3D4A-BF40-1D0EBC11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?</a:t>
            </a:r>
          </a:p>
          <a:p>
            <a:r>
              <a:rPr lang="de-DE" dirty="0"/>
              <a:t>Advantages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disadvantages</a:t>
            </a:r>
            <a:endParaRPr lang="de-DE" dirty="0"/>
          </a:p>
          <a:p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21210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B884-AA97-F04D-BE9C-9CBED8D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– The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856C-BDB1-CA4F-AA54-8216803E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, Research </a:t>
            </a:r>
            <a:r>
              <a:rPr lang="de-DE" dirty="0" err="1"/>
              <a:t>Direction</a:t>
            </a:r>
            <a:r>
              <a:rPr lang="de-DE" dirty="0"/>
              <a:t>, ...</a:t>
            </a:r>
          </a:p>
          <a:p>
            <a:r>
              <a:rPr lang="de-DE" dirty="0"/>
              <a:t>Short </a:t>
            </a:r>
            <a:r>
              <a:rPr lang="de-DE" dirty="0" err="1"/>
              <a:t>discussion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save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848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1D80-B008-9A43-8BA2-76D6B35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D390-CD3A-1340-B098-758DAB16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0865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knowledge might be wrong</a:t>
            </a:r>
          </a:p>
          <a:p>
            <a:r>
              <a:rPr lang="en-US" dirty="0"/>
              <a:t>Model might not reflect reality</a:t>
            </a:r>
          </a:p>
          <a:p>
            <a:r>
              <a:rPr lang="en-US" dirty="0"/>
              <a:t>Constraints are hard to come up with</a:t>
            </a:r>
          </a:p>
          <a:p>
            <a:r>
              <a:rPr lang="en-US" dirty="0"/>
              <a:t>Probabilities</a:t>
            </a:r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</a:t>
            </a:r>
          </a:p>
          <a:p>
            <a:r>
              <a:rPr lang="en-US" dirty="0"/>
              <a:t>Assumptions might be violated (or not considered!)</a:t>
            </a:r>
          </a:p>
          <a:p>
            <a:pPr lvl="1"/>
            <a:r>
              <a:rPr lang="en-US" dirty="0"/>
              <a:t>Continuity of dynamics, </a:t>
            </a:r>
            <a:r>
              <a:rPr lang="en-US" dirty="0" err="1"/>
              <a:t>i.i.d</a:t>
            </a:r>
            <a:r>
              <a:rPr lang="en-US" dirty="0"/>
              <a:t>.,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8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13EC-F268-0A40-BF26-D465DAE4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we need a method to detect abnormal situations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14FE6-5BBE-1C4F-B270-732F13B2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56" y="2221584"/>
            <a:ext cx="5964936" cy="39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1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DB01-C3F3-7C49-934F-EF5DC687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D798-E5CB-BD4E-9D69-0EDE176FB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https://www.youtube.com/watch?v=_CdJ4oae8f4</a:t>
            </a:r>
            <a:endParaRPr lang="en-US" dirty="0"/>
          </a:p>
          <a:p>
            <a:r>
              <a:rPr lang="en-US" dirty="0"/>
              <a:t>“</a:t>
            </a:r>
            <a:r>
              <a:rPr lang="de-DE" dirty="0" err="1"/>
              <a:t>Self-Driving</a:t>
            </a:r>
            <a:r>
              <a:rPr lang="de-DE" dirty="0"/>
              <a:t> Uber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light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903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BE22-5170-7245-89C9-18DF8F39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ensure that our machine works well in these situations?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51E9-7BF6-F041-B497-2D49E6D4A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7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7F91-DCE6-4041-9C3D-90D1A84B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Formal Verification?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3574E-EB74-F545-84F6-6263804E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33263</TotalTime>
  <Words>1702</Words>
  <Application>Microsoft Macintosh PowerPoint</Application>
  <PresentationFormat>Widescreen</PresentationFormat>
  <Paragraphs>280</Paragraphs>
  <Slides>55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Fira Mono</vt:lpstr>
      <vt:lpstr>Arial</vt:lpstr>
      <vt:lpstr>Calibri</vt:lpstr>
      <vt:lpstr>Calibri Light</vt:lpstr>
      <vt:lpstr>Cambria Math</vt:lpstr>
      <vt:lpstr>Wingdings</vt:lpstr>
      <vt:lpstr>Office Theme</vt:lpstr>
      <vt:lpstr>Formal Verification of RL-based Approaches</vt:lpstr>
      <vt:lpstr>PowerPoint Presentation</vt:lpstr>
      <vt:lpstr>Topics</vt:lpstr>
      <vt:lpstr>We cannot use “confidence” as safety measure</vt:lpstr>
      <vt:lpstr>Adversarial Examples in the Real World</vt:lpstr>
      <vt:lpstr>And we need a method to detect abnormal situations</vt:lpstr>
      <vt:lpstr>PowerPoint Presentation</vt:lpstr>
      <vt:lpstr>How can we ensure that our machine works well in these situations?</vt:lpstr>
      <vt:lpstr>Why Formal Verification?</vt:lpstr>
      <vt:lpstr>Testing does not suffice</vt:lpstr>
      <vt:lpstr>PowerPoint Presentation</vt:lpstr>
      <vt:lpstr>But Formal Verification in general is hard</vt:lpstr>
      <vt:lpstr>Why would we want to combine Formal Verification and Reinforcement Learning?</vt:lpstr>
      <vt:lpstr>PowerPoint Presentation</vt:lpstr>
      <vt:lpstr>//Why Formal Verification?</vt:lpstr>
      <vt:lpstr>//Research Question</vt:lpstr>
      <vt:lpstr>//Introduction to Formal Verification</vt:lpstr>
      <vt:lpstr>Introduction to Formal Verification</vt:lpstr>
      <vt:lpstr>Introduction to Formal Verification</vt:lpstr>
      <vt:lpstr>Model Checking</vt:lpstr>
      <vt:lpstr>Model Checking Example</vt:lpstr>
      <vt:lpstr>SMT Simple Verification Example</vt:lpstr>
      <vt:lpstr>What can be verified?</vt:lpstr>
      <vt:lpstr>State to Action Verification in Q-Learning</vt:lpstr>
      <vt:lpstr>What about function approximation?</vt:lpstr>
      <vt:lpstr>Verification of Neural Networks</vt:lpstr>
      <vt:lpstr>//describe RELUPLEX …</vt:lpstr>
      <vt:lpstr>Action Sequences</vt:lpstr>
      <vt:lpstr>Model Checking: PRISM</vt:lpstr>
      <vt:lpstr>Algorithm properties</vt:lpstr>
      <vt:lpstr>A Comprehensive Survey on Safe Reinforcement Learning (≤ 2015)</vt:lpstr>
      <vt:lpstr>Lyapunov Functions</vt:lpstr>
      <vt:lpstr>Lyapunov Design for Safe Reinforcement Learning (2002)</vt:lpstr>
      <vt:lpstr>Safe Model-based Reinforcement Learning with Stability Guarantees (2017)</vt:lpstr>
      <vt:lpstr>Region of Attraction</vt:lpstr>
      <vt:lpstr>Problems</vt:lpstr>
      <vt:lpstr>Safe Reinforcement Learning via Formal Methods (2018)</vt:lpstr>
      <vt:lpstr>Differential Dynamic Logic dL</vt:lpstr>
      <vt:lpstr>PowerPoint Presentation</vt:lpstr>
      <vt:lpstr>Hybrid Program α </vt:lpstr>
      <vt:lpstr>PowerPoint Presentation</vt:lpstr>
      <vt:lpstr>Controller Montor</vt:lpstr>
      <vt:lpstr>Model Monitor</vt:lpstr>
      <vt:lpstr>ModelPlex</vt:lpstr>
      <vt:lpstr>ModelPlex</vt:lpstr>
      <vt:lpstr>PowerPoint Presentation</vt:lpstr>
      <vt:lpstr>Algorithm</vt:lpstr>
      <vt:lpstr>Example Adaptive Cruise Control</vt:lpstr>
      <vt:lpstr>Verification of Markov Decision Processes using Learning Algorithms (2015)</vt:lpstr>
      <vt:lpstr>DAGGER</vt:lpstr>
      <vt:lpstr>Applying Formal Methods to Reinforcement Learning (2018)</vt:lpstr>
      <vt:lpstr>//Proposed Method</vt:lpstr>
      <vt:lpstr>//Formal Verification – The solution?</vt:lpstr>
      <vt:lpstr>Open Questions and Problems</vt:lpstr>
      <vt:lpstr>General Problems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Reinforcement Learning</dc:title>
  <dc:creator>Filip, Rene</dc:creator>
  <cp:lastModifiedBy>Filip, Rene</cp:lastModifiedBy>
  <cp:revision>118</cp:revision>
  <dcterms:created xsi:type="dcterms:W3CDTF">2018-06-12T15:27:53Z</dcterms:created>
  <dcterms:modified xsi:type="dcterms:W3CDTF">2018-07-18T10:31:49Z</dcterms:modified>
</cp:coreProperties>
</file>